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66" r:id="rId2"/>
    <p:sldId id="265" r:id="rId3"/>
    <p:sldId id="267" r:id="rId4"/>
    <p:sldId id="259" r:id="rId5"/>
    <p:sldId id="268" r:id="rId6"/>
    <p:sldId id="269" r:id="rId7"/>
    <p:sldId id="262" r:id="rId8"/>
    <p:sldId id="264" r:id="rId9"/>
    <p:sldId id="271" r:id="rId10"/>
    <p:sldId id="272" r:id="rId11"/>
    <p:sldId id="273" r:id="rId12"/>
    <p:sldId id="270" r:id="rId13"/>
    <p:sldId id="274" r:id="rId14"/>
    <p:sldId id="276" r:id="rId15"/>
    <p:sldId id="277" r:id="rId16"/>
    <p:sldId id="275" r:id="rId17"/>
    <p:sldId id="278" r:id="rId18"/>
    <p:sldId id="279" r:id="rId19"/>
    <p:sldId id="280" r:id="rId20"/>
    <p:sldId id="281" r:id="rId21"/>
    <p:sldId id="282" r:id="rId22"/>
    <p:sldId id="29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794500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82" y="-108"/>
      </p:cViewPr>
      <p:guideLst>
        <p:guide orient="horz" pos="314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911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911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76574B09-5D31-47E8-9F46-DFBDF5F04AFC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23BC922D-68A1-49F6-9A32-D335E38CEDA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7314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82" cy="49847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300" y="0"/>
            <a:ext cx="2943582" cy="49847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8F645B58-12D2-481A-9880-7AB995C1632B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8" y="4741865"/>
            <a:ext cx="5435924" cy="4491032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132"/>
            <a:ext cx="2943582" cy="498471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300" y="9482132"/>
            <a:ext cx="2943582" cy="498471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C1FFFAB8-BA47-4C6D-92A6-AAAF76AA905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59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 fundamental objective of air quality monitoring is to collect data that can be used to make informed decisions to best manage and improve the environment. 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FFAB8-BA47-4C6D-92A6-AAAF76AA9056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171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ZA" noProof="0" smtClean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ZA" noProof="0" smtClean="0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90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151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35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69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317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313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184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92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819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title style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fld id="{23E19317-1F64-438F-AEEC-38B310D36469}" type="datetimeFigureOut">
              <a:rPr lang="en-ZA" smtClean="0"/>
              <a:t>2012/07/25</a:t>
            </a:fld>
            <a:endParaRPr lang="en-ZA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ZA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0F2CFCEA-292E-4446-90C4-CD72C5D3AD1F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901" y="2060848"/>
            <a:ext cx="795621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HYGIENE CONTROL  IN THE BREWING INDUSTRY</a:t>
            </a:r>
          </a:p>
          <a:p>
            <a:pPr algn="ctr"/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WITH REFERENCE TO AIR </a:t>
            </a:r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SAMPLING</a:t>
            </a:r>
          </a:p>
          <a:p>
            <a:pPr algn="ctr"/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BACTERIA AND PARTICLE CONTROL</a:t>
            </a:r>
          </a:p>
          <a:p>
            <a:pPr algn="ctr"/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Environmental monitoring in</a:t>
            </a:r>
          </a:p>
          <a:p>
            <a:pPr algn="ctr"/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Food and Beverage Industry</a:t>
            </a:r>
          </a:p>
          <a:p>
            <a:pPr algn="ctr"/>
            <a:endParaRPr lang="en-ZA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South African Breweries</a:t>
            </a:r>
          </a:p>
          <a:p>
            <a:pPr algn="ctr"/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July 2011</a:t>
            </a:r>
          </a:p>
          <a:p>
            <a:pPr algn="ctr"/>
            <a:endParaRPr lang="en-Z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Z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Z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Z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Stephen </a:t>
            </a:r>
            <a:r>
              <a:rPr lang="en-ZA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Marrs</a:t>
            </a:r>
            <a:r>
              <a:rPr lang="en-Z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r"/>
            <a:r>
              <a:rPr lang="en-Z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IEPSA</a:t>
            </a:r>
            <a:endParaRPr lang="en-ZA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0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72816"/>
            <a:ext cx="367240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60010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0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480720" cy="432048"/>
          </a:xfrm>
        </p:spPr>
        <p:txBody>
          <a:bodyPr/>
          <a:lstStyle/>
          <a:p>
            <a:r>
              <a:rPr lang="en-ZA" sz="2400" b="1" dirty="0">
                <a:solidFill>
                  <a:schemeClr val="bg2"/>
                </a:solidFill>
              </a:rPr>
              <a:t>Status of microbial Contamination</a:t>
            </a:r>
            <a:r>
              <a:rPr lang="en-ZA" sz="2400" dirty="0"/>
              <a:t/>
            </a:r>
            <a:br>
              <a:rPr lang="en-ZA" sz="2400" dirty="0"/>
            </a:br>
            <a:endParaRPr lang="en-Z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2492896"/>
            <a:ext cx="58210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Micro organisms can only be detected via conventional </a:t>
            </a:r>
          </a:p>
          <a:p>
            <a:r>
              <a:rPr lang="en-ZA" dirty="0"/>
              <a:t>c</a:t>
            </a:r>
            <a:r>
              <a:rPr lang="en-ZA" dirty="0" smtClean="0"/>
              <a:t>ulture methods</a:t>
            </a:r>
          </a:p>
          <a:p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/>
              <a:t> </a:t>
            </a:r>
            <a:r>
              <a:rPr lang="en-ZA" dirty="0" smtClean="0"/>
              <a:t>requiring several days of incubation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/>
              <a:t> </a:t>
            </a:r>
            <a:r>
              <a:rPr lang="en-ZA" dirty="0" smtClean="0"/>
              <a:t>only trend analysis possible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363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692696"/>
            <a:ext cx="6034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Choosing the right monitoring system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916832"/>
            <a:ext cx="7213600" cy="364631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3211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768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6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6872"/>
            <a:ext cx="77724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6235" y="548680"/>
            <a:ext cx="435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/>
              <a:t>Microbial air sampling</a:t>
            </a:r>
          </a:p>
          <a:p>
            <a:pPr algn="ctr"/>
            <a:r>
              <a:rPr lang="en-ZA" b="1" dirty="0" smtClean="0"/>
              <a:t>Sieve sampler – Impaction principle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67420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988840"/>
            <a:ext cx="63150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1918" y="548679"/>
            <a:ext cx="7015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 smtClean="0"/>
              <a:t>Microbial air sampling</a:t>
            </a:r>
          </a:p>
          <a:p>
            <a:pPr algn="ctr"/>
            <a:r>
              <a:rPr lang="en-ZA" b="1" dirty="0" err="1" smtClean="0"/>
              <a:t>Biotest</a:t>
            </a:r>
            <a:r>
              <a:rPr lang="en-ZA" b="1" dirty="0" smtClean="0"/>
              <a:t> RCS air sampler – Centrifugal / Impaction principle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42218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4824"/>
            <a:ext cx="7315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908720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Comparison of air samplers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87241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117755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/>
          </a:p>
          <a:p>
            <a:r>
              <a:rPr lang="en-ZA" dirty="0"/>
              <a:t>Because of the lack of Regulations for the Food Industry, most companies work according to the Clean Room </a:t>
            </a:r>
            <a:r>
              <a:rPr lang="en-ZA" dirty="0" smtClean="0"/>
              <a:t>Standards</a:t>
            </a:r>
          </a:p>
          <a:p>
            <a:endParaRPr lang="en-ZA" dirty="0"/>
          </a:p>
          <a:p>
            <a:r>
              <a:rPr lang="en-ZA" dirty="0"/>
              <a:t>As a Result from Analysis like </a:t>
            </a:r>
            <a:r>
              <a:rPr lang="en-ZA" dirty="0" smtClean="0"/>
              <a:t>Hazard Analysis and </a:t>
            </a:r>
          </a:p>
          <a:p>
            <a:r>
              <a:rPr lang="en-ZA" dirty="0" smtClean="0"/>
              <a:t>Critical Control Points (HACCP)</a:t>
            </a:r>
          </a:p>
          <a:p>
            <a:endParaRPr lang="en-ZA" dirty="0"/>
          </a:p>
          <a:p>
            <a:r>
              <a:rPr lang="en-ZA" dirty="0"/>
              <a:t>Key </a:t>
            </a:r>
            <a:r>
              <a:rPr lang="en-ZA" dirty="0" smtClean="0"/>
              <a:t>Point is </a:t>
            </a:r>
            <a:r>
              <a:rPr lang="en-ZA" dirty="0"/>
              <a:t>a good </a:t>
            </a:r>
            <a:r>
              <a:rPr lang="en-ZA" dirty="0" smtClean="0"/>
              <a:t>Monitoring tool  </a:t>
            </a:r>
            <a:r>
              <a:rPr lang="en-ZA" dirty="0"/>
              <a:t>based upon Trend Analysis of both Particles and </a:t>
            </a:r>
            <a:r>
              <a:rPr lang="en-ZA" dirty="0" smtClean="0"/>
              <a:t>Micro organisms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980728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Regulations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68625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1955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b="1" dirty="0"/>
              <a:t>Thresholds (acc. EU, Annex 1, USP, FDA and ISO 14644-1)</a:t>
            </a:r>
            <a:endParaRPr lang="en-Z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1155"/>
            <a:ext cx="7560840" cy="367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8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78" y="1988840"/>
            <a:ext cx="47529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8391" y="764704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Sampling positions and frequency</a:t>
            </a:r>
          </a:p>
        </p:txBody>
      </p:sp>
    </p:spTree>
    <p:extLst>
      <p:ext uri="{BB962C8B-B14F-4D97-AF65-F5344CB8AC3E}">
        <p14:creationId xmlns:p14="http://schemas.microsoft.com/office/powerpoint/2010/main" val="152499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234564"/>
            <a:ext cx="726513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Basic  information on Airborne Contamination</a:t>
            </a:r>
          </a:p>
          <a:p>
            <a:endParaRPr lang="en-ZA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Choosing the right monitoring system</a:t>
            </a:r>
          </a:p>
          <a:p>
            <a:endParaRPr lang="en-ZA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Sampling positions and frequency</a:t>
            </a:r>
          </a:p>
          <a:p>
            <a:endParaRPr lang="en-ZA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ZA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Biotest</a:t>
            </a:r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solutions</a:t>
            </a:r>
          </a:p>
          <a:p>
            <a:endParaRPr lang="en-ZA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ZA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ZA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9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795117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/>
              <a:t>Sampling positions and frequency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639175"/>
            <a:ext cx="74199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9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3" y="1628800"/>
            <a:ext cx="73437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808972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Sampling positions and frequency</a:t>
            </a:r>
          </a:p>
        </p:txBody>
      </p:sp>
    </p:spTree>
    <p:extLst>
      <p:ext uri="{BB962C8B-B14F-4D97-AF65-F5344CB8AC3E}">
        <p14:creationId xmlns:p14="http://schemas.microsoft.com/office/powerpoint/2010/main" val="278698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4076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1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20079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808972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Sampling positions and frequency</a:t>
            </a:r>
          </a:p>
        </p:txBody>
      </p:sp>
    </p:spTree>
    <p:extLst>
      <p:ext uri="{BB962C8B-B14F-4D97-AF65-F5344CB8AC3E}">
        <p14:creationId xmlns:p14="http://schemas.microsoft.com/office/powerpoint/2010/main" val="216681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07" y="1628800"/>
            <a:ext cx="650557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808972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Sampling positions and frequency</a:t>
            </a:r>
          </a:p>
        </p:txBody>
      </p:sp>
    </p:spTree>
    <p:extLst>
      <p:ext uri="{BB962C8B-B14F-4D97-AF65-F5344CB8AC3E}">
        <p14:creationId xmlns:p14="http://schemas.microsoft.com/office/powerpoint/2010/main" val="57330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908720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Biotest</a:t>
            </a:r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solutions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57" y="1988840"/>
            <a:ext cx="7048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7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908720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Biotest</a:t>
            </a:r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060848"/>
            <a:ext cx="596022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RCS </a:t>
            </a:r>
            <a:r>
              <a:rPr lang="en-ZA" sz="2000" dirty="0" err="1" smtClean="0"/>
              <a:t>Highflow</a:t>
            </a:r>
            <a:r>
              <a:rPr lang="en-ZA" sz="2000" dirty="0" smtClean="0"/>
              <a:t> Touch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A new generation of Centrifugal Microbial Air samplers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mtClean="0"/>
              <a:t>Full colour </a:t>
            </a:r>
            <a:r>
              <a:rPr lang="en-ZA" dirty="0" smtClean="0"/>
              <a:t>touchscreen display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System designed for easy &amp; safe operation</a:t>
            </a:r>
            <a:endParaRPr lang="en-Z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3593" y="2597422"/>
            <a:ext cx="265732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059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908720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Biotest</a:t>
            </a:r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solutions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60" y="1628800"/>
            <a:ext cx="61436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54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908720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Biotest</a:t>
            </a:r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401" y="2348880"/>
            <a:ext cx="4392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Handheld Particle Counter</a:t>
            </a:r>
          </a:p>
          <a:p>
            <a:endParaRPr lang="en-ZA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Easy and safe operation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Individual Channels 0,3µm - 10µm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10.000 records stored in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Windows CE &amp; USB connection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Ideally suited for monitoring Processes and filters</a:t>
            </a:r>
            <a:endParaRPr lang="en-Z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916832"/>
            <a:ext cx="26574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49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908720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Biotest</a:t>
            </a:r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solutions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4860"/>
            <a:ext cx="2152650" cy="184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61737"/>
            <a:ext cx="1936626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24860"/>
            <a:ext cx="1224136" cy="17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24860"/>
            <a:ext cx="2012866" cy="171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us 3"/>
          <p:cNvSpPr/>
          <p:nvPr/>
        </p:nvSpPr>
        <p:spPr bwMode="auto">
          <a:xfrm>
            <a:off x="2335966" y="2356123"/>
            <a:ext cx="795874" cy="881238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5241776" y="2356123"/>
            <a:ext cx="737191" cy="881238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1077460" y="3571102"/>
            <a:ext cx="795874" cy="881238"/>
          </a:xfrm>
          <a:prstGeom prst="mathPlus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qual 4"/>
          <p:cNvSpPr/>
          <p:nvPr/>
        </p:nvSpPr>
        <p:spPr bwMode="auto">
          <a:xfrm>
            <a:off x="2987824" y="5157192"/>
            <a:ext cx="770384" cy="770384"/>
          </a:xfrm>
          <a:prstGeom prst="mathEqual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456" y="4995422"/>
            <a:ext cx="4479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Biotest</a:t>
            </a:r>
            <a:r>
              <a:rPr lang="en-ZA" dirty="0" smtClean="0"/>
              <a:t> instruments form an efficient team</a:t>
            </a:r>
          </a:p>
          <a:p>
            <a:r>
              <a:rPr lang="en-ZA" dirty="0"/>
              <a:t>t</a:t>
            </a:r>
            <a:r>
              <a:rPr lang="en-ZA" dirty="0" smtClean="0"/>
              <a:t>o monitor the air quality in processing </a:t>
            </a:r>
          </a:p>
          <a:p>
            <a:r>
              <a:rPr lang="en-ZA" dirty="0"/>
              <a:t>a</a:t>
            </a:r>
            <a:r>
              <a:rPr lang="en-ZA" dirty="0" smtClean="0"/>
              <a:t>reas.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912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105835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/>
              <a:t>Basic  information on Airborne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084739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3393866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b="1" dirty="0" smtClean="0"/>
              <a:t>Thank you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138179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548680"/>
            <a:ext cx="74168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Microorganisms</a:t>
            </a:r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ambient air</a:t>
            </a:r>
          </a:p>
          <a:p>
            <a:endParaRPr lang="en-Z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Z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Air is not a natural environment for microorganisms</a:t>
            </a:r>
          </a:p>
          <a:p>
            <a:endParaRPr lang="en-Z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air, Microorganisms are associated with particles</a:t>
            </a:r>
          </a:p>
          <a:p>
            <a:r>
              <a:rPr lang="en-ZA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or </a:t>
            </a:r>
            <a:r>
              <a:rPr lang="en-ZA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waterdrops</a:t>
            </a:r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ZA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Bioaerosols</a:t>
            </a:r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(exception : spores)</a:t>
            </a:r>
          </a:p>
          <a:p>
            <a:endParaRPr lang="en-Z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Bioaeosols</a:t>
            </a:r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carry any kind of microorganism e.g. fungi, bacteria, virus</a:t>
            </a:r>
          </a:p>
          <a:p>
            <a:endParaRPr lang="en-Z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Bioaerosols</a:t>
            </a:r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are developed by disruption</a:t>
            </a:r>
          </a:p>
          <a:p>
            <a:endParaRPr lang="en-Z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Particles </a:t>
            </a:r>
            <a:r>
              <a:rPr lang="en-ZA" dirty="0"/>
              <a:t>less than </a:t>
            </a:r>
            <a:r>
              <a:rPr lang="en-ZA" dirty="0" smtClean="0"/>
              <a:t>10µm </a:t>
            </a:r>
            <a:r>
              <a:rPr lang="en-ZA" dirty="0"/>
              <a:t>diameter stay suspended in the </a:t>
            </a:r>
            <a:r>
              <a:rPr lang="en-ZA" dirty="0" smtClean="0"/>
              <a:t>air</a:t>
            </a:r>
          </a:p>
          <a:p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err="1" smtClean="0"/>
              <a:t>Airbornes</a:t>
            </a:r>
            <a:r>
              <a:rPr lang="en-ZA" dirty="0" smtClean="0"/>
              <a:t> </a:t>
            </a:r>
            <a:r>
              <a:rPr lang="en-ZA" dirty="0"/>
              <a:t>stick to surfaces and stay there if air </a:t>
            </a:r>
            <a:r>
              <a:rPr lang="en-ZA" dirty="0" smtClean="0"/>
              <a:t>movement</a:t>
            </a:r>
          </a:p>
          <a:p>
            <a:r>
              <a:rPr lang="en-ZA" dirty="0"/>
              <a:t> </a:t>
            </a:r>
            <a:r>
              <a:rPr lang="en-ZA" dirty="0" smtClean="0"/>
              <a:t>   </a:t>
            </a:r>
            <a:r>
              <a:rPr lang="en-ZA" dirty="0"/>
              <a:t>is below 4 -5 m/sec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</a:p>
          <a:p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9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959" y="692696"/>
            <a:ext cx="69127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/>
              <a:t>                               Basic Information:</a:t>
            </a:r>
            <a:endParaRPr lang="en-ZA" dirty="0"/>
          </a:p>
          <a:p>
            <a:r>
              <a:rPr lang="en-ZA" b="1" dirty="0"/>
              <a:t>Limitations for the Survival of </a:t>
            </a:r>
            <a:r>
              <a:rPr lang="en-ZA" b="1" dirty="0" smtClean="0"/>
              <a:t>Microorganisms </a:t>
            </a:r>
            <a:r>
              <a:rPr lang="en-ZA" b="1" dirty="0"/>
              <a:t>in the </a:t>
            </a:r>
            <a:r>
              <a:rPr lang="en-ZA" b="1" dirty="0" smtClean="0"/>
              <a:t>air </a:t>
            </a:r>
          </a:p>
          <a:p>
            <a:endParaRPr lang="en-ZA" b="1" dirty="0" smtClean="0"/>
          </a:p>
          <a:p>
            <a:endParaRPr lang="en-ZA" b="1" dirty="0"/>
          </a:p>
          <a:p>
            <a:endParaRPr lang="en-ZA" b="1" dirty="0"/>
          </a:p>
          <a:p>
            <a:r>
              <a:rPr lang="en-ZA" dirty="0"/>
              <a:t>Bacterial spores</a:t>
            </a:r>
            <a:r>
              <a:rPr lang="en-ZA" dirty="0" smtClean="0"/>
              <a:t>:       absolutely resistant to dryness</a:t>
            </a:r>
          </a:p>
          <a:p>
            <a:endParaRPr lang="en-ZA" dirty="0" smtClean="0"/>
          </a:p>
          <a:p>
            <a:r>
              <a:rPr lang="en-ZA" dirty="0" smtClean="0"/>
              <a:t>Fungi</a:t>
            </a:r>
            <a:r>
              <a:rPr lang="en-ZA" dirty="0"/>
              <a:t>: </a:t>
            </a:r>
            <a:r>
              <a:rPr lang="en-ZA" dirty="0" smtClean="0"/>
              <a:t>                     relatively </a:t>
            </a:r>
            <a:r>
              <a:rPr lang="en-ZA" dirty="0"/>
              <a:t>resistant to </a:t>
            </a:r>
            <a:r>
              <a:rPr lang="en-ZA" dirty="0" smtClean="0"/>
              <a:t>dryness</a:t>
            </a:r>
          </a:p>
          <a:p>
            <a:endParaRPr lang="en-ZA" dirty="0" smtClean="0"/>
          </a:p>
          <a:p>
            <a:r>
              <a:rPr lang="en-ZA" dirty="0" smtClean="0"/>
              <a:t>Gram </a:t>
            </a:r>
            <a:r>
              <a:rPr lang="en-ZA" dirty="0"/>
              <a:t>(+) Bacteria</a:t>
            </a:r>
            <a:r>
              <a:rPr lang="en-ZA" dirty="0" smtClean="0"/>
              <a:t>:    relatively </a:t>
            </a:r>
            <a:r>
              <a:rPr lang="en-ZA" dirty="0"/>
              <a:t>resistant to </a:t>
            </a:r>
            <a:r>
              <a:rPr lang="en-ZA" dirty="0" smtClean="0"/>
              <a:t>dryness</a:t>
            </a:r>
          </a:p>
          <a:p>
            <a:endParaRPr lang="en-ZA" dirty="0" smtClean="0"/>
          </a:p>
          <a:p>
            <a:r>
              <a:rPr lang="en-ZA" dirty="0" smtClean="0"/>
              <a:t>Gram </a:t>
            </a:r>
            <a:r>
              <a:rPr lang="en-ZA" dirty="0"/>
              <a:t>(-) Bacteria: </a:t>
            </a:r>
            <a:r>
              <a:rPr lang="en-ZA" dirty="0" smtClean="0"/>
              <a:t>    relatively sensitive to dryness</a:t>
            </a:r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UV </a:t>
            </a:r>
            <a:r>
              <a:rPr lang="en-ZA" dirty="0"/>
              <a:t>–Light (sun) inactivates </a:t>
            </a:r>
            <a:r>
              <a:rPr lang="en-ZA" dirty="0" smtClean="0"/>
              <a:t>airborne micro organisms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484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47667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b="1" dirty="0"/>
              <a:t>Main Sources of airborne </a:t>
            </a:r>
            <a:r>
              <a:rPr lang="en-ZA" sz="2400" b="1" dirty="0" smtClean="0"/>
              <a:t>microorganisms </a:t>
            </a:r>
          </a:p>
          <a:p>
            <a:pPr algn="ctr"/>
            <a:r>
              <a:rPr lang="en-ZA" sz="2400" b="1" dirty="0" smtClean="0"/>
              <a:t>in the Food and beverage </a:t>
            </a:r>
            <a:r>
              <a:rPr lang="en-ZA" sz="2400" b="1" dirty="0"/>
              <a:t>Industry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55" y="1916832"/>
            <a:ext cx="554461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1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8720"/>
            <a:ext cx="6854890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Hygiene Monitoring</a:t>
            </a:r>
          </a:p>
          <a:p>
            <a:endParaRPr lang="en-Z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Where we do </a:t>
            </a:r>
            <a:r>
              <a:rPr lang="en-Z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NEED </a:t>
            </a: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microorganisms</a:t>
            </a:r>
          </a:p>
          <a:p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Pharmaceutical production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Processing of food and beverages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Hospital environment</a:t>
            </a:r>
          </a:p>
          <a:p>
            <a:endParaRPr lang="en-ZA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most cases microbial contamination can not be seen, smelled or tasted</a:t>
            </a:r>
          </a:p>
          <a:p>
            <a:endParaRPr lang="en-ZA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Consequences of non-hygienic production</a:t>
            </a:r>
          </a:p>
          <a:p>
            <a:endParaRPr lang="en-ZA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Loss of quality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Health risk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Blocked production (Lot release) – loss of time and money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Loss of image and market share</a:t>
            </a:r>
          </a:p>
          <a:p>
            <a:endParaRPr lang="en-ZA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ZA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8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20374"/>
            <a:ext cx="83310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Basics of Good </a:t>
            </a:r>
            <a:r>
              <a:rPr lang="en-Z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ZA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anufacturing Practice GMP</a:t>
            </a:r>
          </a:p>
          <a:p>
            <a:endParaRPr lang="en-Z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Z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ood                                            </a:t>
            </a:r>
            <a:r>
              <a:rPr lang="en-Z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ood</a:t>
            </a:r>
          </a:p>
          <a:p>
            <a:r>
              <a:rPr lang="en-Z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anufacturing                               </a:t>
            </a:r>
            <a:r>
              <a:rPr lang="en-Z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icrobiological / </a:t>
            </a:r>
            <a:r>
              <a:rPr lang="en-Z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onitoring </a:t>
            </a:r>
          </a:p>
          <a:p>
            <a:r>
              <a:rPr lang="en-Z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ractice                                        </a:t>
            </a:r>
            <a:r>
              <a:rPr lang="en-Z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Z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ractice</a:t>
            </a:r>
          </a:p>
          <a:p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Appropriate production processes and sufficient monitoring should </a:t>
            </a:r>
          </a:p>
          <a:p>
            <a:r>
              <a:rPr lang="en-ZA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rovide an excellent quality final product</a:t>
            </a:r>
          </a:p>
          <a:p>
            <a:r>
              <a:rPr lang="en-Z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Requirement of:</a:t>
            </a:r>
          </a:p>
          <a:p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FDA  - Guidelines on Aseptic Processing</a:t>
            </a:r>
          </a:p>
          <a:p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USP 24:&lt;116&gt; “microbial evaluation of Clean Rooms and other Controlled </a:t>
            </a:r>
          </a:p>
          <a:p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Environments”</a:t>
            </a:r>
          </a:p>
          <a:p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ISO 14698-(1-3) describes methods for analysis, measurement and </a:t>
            </a:r>
          </a:p>
          <a:p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assessment of bio contamination</a:t>
            </a:r>
          </a:p>
          <a:p>
            <a:r>
              <a:rPr lang="en-Z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DIN/EN 1632-1: critical control points in risk areas</a:t>
            </a:r>
          </a:p>
          <a:p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ZA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ZA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6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0" cy="48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874750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design template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1056</TotalTime>
  <Words>586</Words>
  <Application>Microsoft Office PowerPoint</Application>
  <PresentationFormat>On-screen Show (4:3)</PresentationFormat>
  <Paragraphs>143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Medical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of microbial Contamination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IEPSA</dc:creator>
  <cp:lastModifiedBy>IEPSA</cp:lastModifiedBy>
  <cp:revision>37</cp:revision>
  <cp:lastPrinted>2011-05-27T08:33:25Z</cp:lastPrinted>
  <dcterms:created xsi:type="dcterms:W3CDTF">2011-03-01T06:25:12Z</dcterms:created>
  <dcterms:modified xsi:type="dcterms:W3CDTF">2012-07-25T05:03:24Z</dcterms:modified>
</cp:coreProperties>
</file>